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319" r:id="rId3"/>
    <p:sldId id="322" r:id="rId4"/>
    <p:sldId id="323" r:id="rId5"/>
    <p:sldId id="267" r:id="rId6"/>
    <p:sldId id="321" r:id="rId7"/>
    <p:sldId id="324" r:id="rId8"/>
    <p:sldId id="325" r:id="rId9"/>
    <p:sldId id="326" r:id="rId10"/>
    <p:sldId id="327" r:id="rId11"/>
    <p:sldId id="328" r:id="rId12"/>
    <p:sldId id="329" r:id="rId13"/>
    <p:sldId id="320" r:id="rId14"/>
    <p:sldId id="257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79A4-AA83-4394-A3B6-055B810D4F38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C72A-621C-4DC3-886F-67200C610D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01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3592B-888D-4B66-B73F-FE1E5234B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AAA66-4D53-4222-94CD-9B0BE0464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478EF-BDD1-4E23-A708-15F3FA82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7D09A7-09D7-4904-8748-89A784EF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8D4351-89F2-4644-B6B9-138363E8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02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5030-EFE2-4BE5-99EE-BBFD7DCC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9D0CA6-0349-49D0-BCD1-027828A28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58DDDA-D073-4805-9C1A-94546D1D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A6F5E-911F-4276-AECE-507B3272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6DAEA-FFE7-48BC-A067-32C611A2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18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7C15E4-1750-494F-AC0E-E4F7145AF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9805EA-140B-4DB0-86DF-327B69EB4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C7089-54A5-4DAD-9D43-E5664469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98A0B9-EF4C-4EFF-8E82-469E0200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81F484-D69E-4CB8-A052-A67E186E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88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4138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BDB0D-3CE9-48FE-9E5A-4A7D1890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D6FD3-0011-4CEF-8214-FBD0582B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E472CC-83A7-4ADF-94D0-4366A054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9D6D1-103B-4CA6-9518-F2E5F834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94C1E-0E21-439F-94C6-176B0EC8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16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912CC-7BE5-472A-96A7-68F635F1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8A4E54-E97F-4969-B503-CD59DEBB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B23369-7DF6-46D8-B473-4F697BAE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39679-E80C-4393-A97F-EAA96329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4EC4FE-356B-4F63-801C-98AAF5C6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25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7CCBF-B2F4-438D-A7E3-059B2058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AF6D4-7F9E-4683-985B-65A212975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529E39-FF31-49E2-8B8D-F814B0DE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3FAC7-0039-42F8-843D-2BD0DD54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B44D56-C7DB-4C38-AEFD-E952C263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86F838-05A2-406C-960C-C8E87C26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79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7FA52-6888-4B07-AA46-7A4550E7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77FF96-17C8-4958-BE72-CA6296F6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D2B3C7-928D-485B-B6FD-D0DC6D9D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EDFFE7-793A-4F1E-91AD-DCE2CA52B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47E00-8397-448C-B36B-328C63C77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9D7620-7648-4CEA-AB73-8C59F13E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0CEE71-E049-46F3-80F8-DF56173F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776304-87A7-453D-91E5-8DC5E674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62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BD8BA-1581-42F0-BB55-8128E68F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8E7E69-5714-414F-A96F-0170CB78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0F9771-A1B8-459D-9567-45463CEF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C0F7CF-B242-4AAE-A312-EEDDDC69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451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6C9E4D-1A27-4A0A-A547-C40BBBD9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650131-92FF-4061-B5D6-210FF153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5C9F9E-DC7D-4316-97E6-3BDE1843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97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D05C5-5FBD-47F3-A12F-FD65EB6B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B0AFC-F8FB-40CD-8797-5FC637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B35C3F-8006-4604-BE84-F0A5EAD36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AF489-FC6B-4093-8B2D-6CA916C5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4F0DC-0B9F-4CC8-B9F6-CCD1621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8179ED-6452-4DB6-A015-49DB72EF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82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220FC-6B2F-4EEC-A1B6-39C2C6D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CF95E2-E73C-496E-81D0-12E572774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56BF5-71BE-4195-91BB-F5D49D29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127CC9-ABB8-4E4B-8335-D87D6CFB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95AD51-F480-4206-A756-53988441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D48DCA-B9D3-4368-9EFF-36DDEAF2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17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B57F3A-CA94-43D7-8874-9EECE3E4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CBEFC-B7D2-432D-8CE1-1657C650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85B8FD-FD5A-4E7E-8DF8-7909A06A0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BD58-9795-49A0-9A06-50FBB2E54F0B}" type="datetimeFigureOut">
              <a:rPr lang="es-MX" smtClean="0"/>
              <a:t>17/04/2026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DCD4E6-5EE8-4A79-BFF7-B4F8F0626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43691-E777-4F77-AAAE-6A5E91535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411E-F76A-4CD2-8216-0CFB15DCD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33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FC9D40-37B3-EBA0-7DEE-602CA7DE120C}"/>
              </a:ext>
            </a:extLst>
          </p:cNvPr>
          <p:cNvSpPr txBox="1"/>
          <p:nvPr/>
        </p:nvSpPr>
        <p:spPr>
          <a:xfrm>
            <a:off x="6255251" y="2009274"/>
            <a:ext cx="433136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000" u="none" strike="noStrike" cap="none" spc="0" normalizeH="0" baseline="0" dirty="0">
                <a:ln>
                  <a:noFill/>
                </a:ln>
                <a:solidFill>
                  <a:srgbClr val="621131"/>
                </a:solidFill>
                <a:effectLst/>
                <a:uFillTx/>
                <a:latin typeface="Patria" pitchFamily="2" charset="0"/>
                <a:sym typeface="Calibri"/>
              </a:rPr>
              <a:t>Academia de Ingeniería de Sistemas T. M.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7407AD-C5C9-A25D-68DF-F4D2D722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712AD1-BAB8-CDC9-C231-E30315A8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032" y="3501009"/>
            <a:ext cx="2819400" cy="19526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BFCF82-1C7F-809B-B6CD-A3A80E11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3702199"/>
            <a:ext cx="2590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664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5AFE-FF9E-D09D-DDB1-549DA302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6B3FE5-1029-701D-43F3-188FCADA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AutoShape 23">
            <a:extLst>
              <a:ext uri="{FF2B5EF4-FFF2-40B4-BE49-F238E27FC236}">
                <a16:creationId xmlns:a16="http://schemas.microsoft.com/office/drawing/2014/main" id="{86CCBDC1-E9BB-985F-EC9C-8A3C04B7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6" y="3321051"/>
            <a:ext cx="1717675" cy="1655763"/>
          </a:xfrm>
          <a:prstGeom prst="chevron">
            <a:avLst>
              <a:gd name="adj" fmla="val 25935"/>
            </a:avLst>
          </a:prstGeom>
          <a:gradFill rotWithShape="1">
            <a:gsLst>
              <a:gs pos="0">
                <a:srgbClr val="009900">
                  <a:alpha val="50000"/>
                </a:srgbClr>
              </a:gs>
              <a:gs pos="100000">
                <a:srgbClr val="B9E3B9"/>
              </a:gs>
            </a:gsLst>
            <a:lin ang="2700000" scaled="1"/>
          </a:gradFill>
          <a:ln w="19050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" name="AutoShape 24">
            <a:extLst>
              <a:ext uri="{FF2B5EF4-FFF2-40B4-BE49-F238E27FC236}">
                <a16:creationId xmlns:a16="http://schemas.microsoft.com/office/drawing/2014/main" id="{1A890EDE-AECA-C7A8-61E3-3E33F058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3278188"/>
            <a:ext cx="1862137" cy="1739900"/>
          </a:xfrm>
          <a:prstGeom prst="chevron">
            <a:avLst>
              <a:gd name="adj" fmla="val 26756"/>
            </a:avLst>
          </a:prstGeom>
          <a:gradFill rotWithShape="1">
            <a:gsLst>
              <a:gs pos="0">
                <a:srgbClr val="009900">
                  <a:alpha val="50000"/>
                </a:srgbClr>
              </a:gs>
              <a:gs pos="100000">
                <a:srgbClr val="B9E3B9"/>
              </a:gs>
            </a:gsLst>
            <a:lin ang="2700000" scaled="1"/>
          </a:gradFill>
          <a:ln w="19050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AutoShape 25">
            <a:extLst>
              <a:ext uri="{FF2B5EF4-FFF2-40B4-BE49-F238E27FC236}">
                <a16:creationId xmlns:a16="http://schemas.microsoft.com/office/drawing/2014/main" id="{DC0321B2-0738-9DF4-0D1E-3E187C91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355976"/>
            <a:ext cx="2232025" cy="1584325"/>
          </a:xfrm>
          <a:prstGeom prst="chevron">
            <a:avLst>
              <a:gd name="adj" fmla="val 35220"/>
            </a:avLst>
          </a:prstGeom>
          <a:gradFill rotWithShape="1">
            <a:gsLst>
              <a:gs pos="0">
                <a:srgbClr val="660033">
                  <a:alpha val="50000"/>
                </a:srgbClr>
              </a:gs>
              <a:gs pos="100000">
                <a:srgbClr val="D5B9C7"/>
              </a:gs>
            </a:gsLst>
            <a:lin ang="27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B2296402-F1A2-B55C-680F-B4E21885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3355976"/>
            <a:ext cx="2232025" cy="1584325"/>
          </a:xfrm>
          <a:prstGeom prst="chevron">
            <a:avLst>
              <a:gd name="adj" fmla="val 35220"/>
            </a:avLst>
          </a:prstGeom>
          <a:gradFill rotWithShape="1">
            <a:gsLst>
              <a:gs pos="0">
                <a:srgbClr val="660033">
                  <a:alpha val="50000"/>
                </a:srgbClr>
              </a:gs>
              <a:gs pos="100000">
                <a:srgbClr val="D5B9C7"/>
              </a:gs>
            </a:gsLst>
            <a:lin ang="27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EBDA4F90-0A0A-809C-CB73-7D7EDB4B4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3355976"/>
            <a:ext cx="2232025" cy="1584325"/>
          </a:xfrm>
          <a:prstGeom prst="chevron">
            <a:avLst>
              <a:gd name="adj" fmla="val 35220"/>
            </a:avLst>
          </a:prstGeom>
          <a:gradFill rotWithShape="1">
            <a:gsLst>
              <a:gs pos="0">
                <a:srgbClr val="660033">
                  <a:alpha val="50000"/>
                </a:srgbClr>
              </a:gs>
              <a:gs pos="100000">
                <a:srgbClr val="D5B9C7"/>
              </a:gs>
            </a:gsLst>
            <a:lin ang="27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66C9563-5303-22F5-E604-2A6D1039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39639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INICIO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46A55F6F-61B6-AE1C-5B87-325CE287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965576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PLANEACIÓN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D5D880DD-4F17-D73F-4F47-D6523561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396398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EJECUCIÓN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1CCCB188-07F7-8195-7175-7157B41B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96398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CONTROL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379A0707-47A8-0809-F916-D3257712E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14" y="3963988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CIERRE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90197CBF-5330-7D05-D4F7-4160333D307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703388" y="2995613"/>
            <a:ext cx="576263" cy="158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3D91C9C4-3338-017C-AE4C-DBCD902E8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3415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origen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4EF2B8F3-DDA1-B76F-F311-933AE3D1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341563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dirty="0">
                <a:solidFill>
                  <a:srgbClr val="000066"/>
                </a:solidFill>
              </a:rPr>
              <a:t>equipo del Proyecto</a:t>
            </a:r>
            <a:endParaRPr lang="es-ES" b="1" dirty="0">
              <a:solidFill>
                <a:srgbClr val="000066"/>
              </a:solidFill>
            </a:endParaRPr>
          </a:p>
        </p:txBody>
      </p:sp>
      <p:sp>
        <p:nvSpPr>
          <p:cNvPr id="16" name="Line 36">
            <a:extLst>
              <a:ext uri="{FF2B5EF4-FFF2-40B4-BE49-F238E27FC236}">
                <a16:creationId xmlns:a16="http://schemas.microsoft.com/office/drawing/2014/main" id="{85DC4593-BF5F-0498-4C06-EABF0541AB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704976" y="5300664"/>
            <a:ext cx="576263" cy="1587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" name="Text Box 37">
            <a:extLst>
              <a:ext uri="{FF2B5EF4-FFF2-40B4-BE49-F238E27FC236}">
                <a16:creationId xmlns:a16="http://schemas.microsoft.com/office/drawing/2014/main" id="{61D0491A-7F23-7E24-D4B4-E9BF95D6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661026"/>
            <a:ext cx="79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carta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18" name="Line 38">
            <a:extLst>
              <a:ext uri="{FF2B5EF4-FFF2-40B4-BE49-F238E27FC236}">
                <a16:creationId xmlns:a16="http://schemas.microsoft.com/office/drawing/2014/main" id="{6A747336-8606-00A2-1F2F-300BA7869B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314576" y="5618163"/>
            <a:ext cx="1081087" cy="158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id="{B554A542-0CE4-FC7F-F106-AE96F9B2A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615791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alcance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20" name="Line 40">
            <a:extLst>
              <a:ext uri="{FF2B5EF4-FFF2-40B4-BE49-F238E27FC236}">
                <a16:creationId xmlns:a16="http://schemas.microsoft.com/office/drawing/2014/main" id="{6E021812-9289-381F-9B47-F60FBAB1A43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862388" y="5365750"/>
            <a:ext cx="576262" cy="158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34709149-7E12-38C4-9B50-7F6565A29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56626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plan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22" name="Line 42">
            <a:extLst>
              <a:ext uri="{FF2B5EF4-FFF2-40B4-BE49-F238E27FC236}">
                <a16:creationId xmlns:a16="http://schemas.microsoft.com/office/drawing/2014/main" id="{4C510BC6-B15E-818C-891D-A53BEB3591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664201" y="5365751"/>
            <a:ext cx="576262" cy="1587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" name="Text Box 43">
            <a:extLst>
              <a:ext uri="{FF2B5EF4-FFF2-40B4-BE49-F238E27FC236}">
                <a16:creationId xmlns:a16="http://schemas.microsoft.com/office/drawing/2014/main" id="{3395EF85-FD26-52E2-CB2A-7D6541F9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56626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avance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24" name="Line 44">
            <a:extLst>
              <a:ext uri="{FF2B5EF4-FFF2-40B4-BE49-F238E27FC236}">
                <a16:creationId xmlns:a16="http://schemas.microsoft.com/office/drawing/2014/main" id="{7940BAFC-1134-4B5D-12C6-01E5138151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031832" y="5511007"/>
            <a:ext cx="865187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Text Box 45">
            <a:extLst>
              <a:ext uri="{FF2B5EF4-FFF2-40B4-BE49-F238E27FC236}">
                <a16:creationId xmlns:a16="http://schemas.microsoft.com/office/drawing/2014/main" id="{FE689891-3C82-5231-51FD-8B08048D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0150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aceptación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26" name="Line 46">
            <a:extLst>
              <a:ext uri="{FF2B5EF4-FFF2-40B4-BE49-F238E27FC236}">
                <a16:creationId xmlns:a16="http://schemas.microsoft.com/office/drawing/2014/main" id="{FE108759-9BC5-1E66-08CF-48A72735E0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551988" y="5365750"/>
            <a:ext cx="576262" cy="158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" name="Text Box 47">
            <a:extLst>
              <a:ext uri="{FF2B5EF4-FFF2-40B4-BE49-F238E27FC236}">
                <a16:creationId xmlns:a16="http://schemas.microsoft.com/office/drawing/2014/main" id="{54E1701A-4F24-7D62-D95D-14336DBD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5661026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entrega</a:t>
            </a: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DAAA876E-EF9C-927C-9A70-3EB878001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6021388"/>
            <a:ext cx="1584325" cy="366712"/>
          </a:xfrm>
          <a:prstGeom prst="rect">
            <a:avLst/>
          </a:prstGeom>
          <a:solidFill>
            <a:srgbClr val="DF0B1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PRODUCTO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Line 49">
            <a:extLst>
              <a:ext uri="{FF2B5EF4-FFF2-40B4-BE49-F238E27FC236}">
                <a16:creationId xmlns:a16="http://schemas.microsoft.com/office/drawing/2014/main" id="{56D9791A-5E6E-47D6-C77B-0FC26DE9F75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314576" y="2816226"/>
            <a:ext cx="93662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" name="Rectangle 50">
            <a:extLst>
              <a:ext uri="{FF2B5EF4-FFF2-40B4-BE49-F238E27FC236}">
                <a16:creationId xmlns:a16="http://schemas.microsoft.com/office/drawing/2014/main" id="{06E85B1D-0DAD-EC88-7F54-42273AAD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1437244"/>
            <a:ext cx="8699500" cy="4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</a:pPr>
            <a:r>
              <a:rPr lang="es-MX" sz="2400" b="1" dirty="0">
                <a:solidFill>
                  <a:srgbClr val="000066"/>
                </a:solidFill>
                <a:cs typeface="Arial" charset="0"/>
              </a:rPr>
              <a:t>Etapas de la Administración de Proyectos</a:t>
            </a:r>
            <a:endParaRPr lang="es-ES" sz="24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876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D8C8E-D534-176A-F31D-E4FBCBAAA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B25D13-9934-1DB2-ECAA-02F1946A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Line 26">
            <a:extLst>
              <a:ext uri="{FF2B5EF4-FFF2-40B4-BE49-F238E27FC236}">
                <a16:creationId xmlns:a16="http://schemas.microsoft.com/office/drawing/2014/main" id="{88CA8737-245C-1D7A-0485-6825E662C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5300" y="6330950"/>
            <a:ext cx="6229350" cy="0"/>
          </a:xfrm>
          <a:prstGeom prst="line">
            <a:avLst/>
          </a:prstGeom>
          <a:noFill/>
          <a:ln w="25400">
            <a:solidFill>
              <a:srgbClr val="99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BE98975-80A3-2BBB-16B8-2AC508867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1412875"/>
            <a:ext cx="86995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</a:pPr>
            <a:r>
              <a:rPr lang="es-MX" sz="2800" b="1">
                <a:solidFill>
                  <a:srgbClr val="000066"/>
                </a:solidFill>
                <a:cs typeface="Arial" charset="0"/>
              </a:rPr>
              <a:t>Ciclo de vida del Proyecto</a:t>
            </a:r>
            <a:endParaRPr lang="es-ES" sz="28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41CA33E5-E720-C184-3CC1-F0CEFF6440F5}"/>
              </a:ext>
            </a:extLst>
          </p:cNvPr>
          <p:cNvSpPr>
            <a:spLocks/>
          </p:cNvSpPr>
          <p:nvPr/>
        </p:nvSpPr>
        <p:spPr bwMode="auto">
          <a:xfrm>
            <a:off x="3000376" y="4956176"/>
            <a:ext cx="7146925" cy="1065213"/>
          </a:xfrm>
          <a:custGeom>
            <a:avLst/>
            <a:gdLst>
              <a:gd name="T0" fmla="*/ 0 w 4502"/>
              <a:gd name="T1" fmla="*/ 671 h 671"/>
              <a:gd name="T2" fmla="*/ 1622 w 4502"/>
              <a:gd name="T3" fmla="*/ 154 h 671"/>
              <a:gd name="T4" fmla="*/ 2165 w 4502"/>
              <a:gd name="T5" fmla="*/ 53 h 671"/>
              <a:gd name="T6" fmla="*/ 2966 w 4502"/>
              <a:gd name="T7" fmla="*/ 102 h 671"/>
              <a:gd name="T8" fmla="*/ 4502 w 4502"/>
              <a:gd name="T9" fmla="*/ 663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2"/>
              <a:gd name="T16" fmla="*/ 0 h 671"/>
              <a:gd name="T17" fmla="*/ 4502 w 4502"/>
              <a:gd name="T18" fmla="*/ 671 h 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2" h="671">
                <a:moveTo>
                  <a:pt x="0" y="671"/>
                </a:moveTo>
                <a:cubicBezTo>
                  <a:pt x="270" y="585"/>
                  <a:pt x="1261" y="257"/>
                  <a:pt x="1622" y="154"/>
                </a:cubicBezTo>
                <a:cubicBezTo>
                  <a:pt x="1983" y="51"/>
                  <a:pt x="1941" y="62"/>
                  <a:pt x="2165" y="53"/>
                </a:cubicBezTo>
                <a:cubicBezTo>
                  <a:pt x="2389" y="44"/>
                  <a:pt x="2576" y="0"/>
                  <a:pt x="2966" y="102"/>
                </a:cubicBezTo>
                <a:cubicBezTo>
                  <a:pt x="3356" y="204"/>
                  <a:pt x="4182" y="546"/>
                  <a:pt x="4502" y="663"/>
                </a:cubicBezTo>
              </a:path>
            </a:pathLst>
          </a:cu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D74A72DA-62F0-CA1F-ED6A-4E2D7C3B2108}"/>
              </a:ext>
            </a:extLst>
          </p:cNvPr>
          <p:cNvSpPr>
            <a:spLocks/>
          </p:cNvSpPr>
          <p:nvPr/>
        </p:nvSpPr>
        <p:spPr bwMode="auto">
          <a:xfrm>
            <a:off x="2911476" y="2276475"/>
            <a:ext cx="7235825" cy="3733800"/>
          </a:xfrm>
          <a:custGeom>
            <a:avLst/>
            <a:gdLst>
              <a:gd name="T0" fmla="*/ 0 w 4558"/>
              <a:gd name="T1" fmla="*/ 2342 h 2352"/>
              <a:gd name="T2" fmla="*/ 1854 w 4558"/>
              <a:gd name="T3" fmla="*/ 1328 h 2352"/>
              <a:gd name="T4" fmla="*/ 2212 w 4558"/>
              <a:gd name="T5" fmla="*/ 195 h 2352"/>
              <a:gd name="T6" fmla="*/ 3406 w 4558"/>
              <a:gd name="T7" fmla="*/ 155 h 2352"/>
              <a:gd name="T8" fmla="*/ 3765 w 4558"/>
              <a:gd name="T9" fmla="*/ 1013 h 2352"/>
              <a:gd name="T10" fmla="*/ 4558 w 4558"/>
              <a:gd name="T11" fmla="*/ 2352 h 23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8"/>
              <a:gd name="T19" fmla="*/ 0 h 2352"/>
              <a:gd name="T20" fmla="*/ 4558 w 4558"/>
              <a:gd name="T21" fmla="*/ 2352 h 23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8" h="2352">
                <a:moveTo>
                  <a:pt x="0" y="2342"/>
                </a:moveTo>
                <a:cubicBezTo>
                  <a:pt x="309" y="2174"/>
                  <a:pt x="1485" y="1686"/>
                  <a:pt x="1854" y="1328"/>
                </a:cubicBezTo>
                <a:cubicBezTo>
                  <a:pt x="2223" y="970"/>
                  <a:pt x="1953" y="390"/>
                  <a:pt x="2212" y="195"/>
                </a:cubicBezTo>
                <a:cubicBezTo>
                  <a:pt x="2471" y="0"/>
                  <a:pt x="3147" y="19"/>
                  <a:pt x="3406" y="155"/>
                </a:cubicBezTo>
                <a:cubicBezTo>
                  <a:pt x="3665" y="291"/>
                  <a:pt x="3573" y="647"/>
                  <a:pt x="3765" y="1013"/>
                </a:cubicBezTo>
                <a:cubicBezTo>
                  <a:pt x="3957" y="1379"/>
                  <a:pt x="4393" y="2073"/>
                  <a:pt x="4558" y="2352"/>
                </a:cubicBezTo>
              </a:path>
            </a:pathLst>
          </a:custGeom>
          <a:gradFill rotWithShape="1">
            <a:gsLst>
              <a:gs pos="0">
                <a:srgbClr val="00CC00">
                  <a:alpha val="50000"/>
                </a:srgbClr>
              </a:gs>
              <a:gs pos="100000">
                <a:srgbClr val="D1F6D1">
                  <a:alpha val="32999"/>
                </a:srgbClr>
              </a:gs>
            </a:gsLst>
            <a:lin ang="2700000" scaled="1"/>
          </a:gradFill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4637F636-423D-45DC-AEE2-C8223B140F63}"/>
              </a:ext>
            </a:extLst>
          </p:cNvPr>
          <p:cNvSpPr>
            <a:spLocks/>
          </p:cNvSpPr>
          <p:nvPr/>
        </p:nvSpPr>
        <p:spPr bwMode="auto">
          <a:xfrm>
            <a:off x="2711450" y="3635376"/>
            <a:ext cx="5976938" cy="2386013"/>
          </a:xfrm>
          <a:custGeom>
            <a:avLst/>
            <a:gdLst>
              <a:gd name="T0" fmla="*/ 0 w 3765"/>
              <a:gd name="T1" fmla="*/ 1503 h 1503"/>
              <a:gd name="T2" fmla="*/ 477 w 3765"/>
              <a:gd name="T3" fmla="*/ 393 h 1503"/>
              <a:gd name="T4" fmla="*/ 726 w 3765"/>
              <a:gd name="T5" fmla="*/ 96 h 1503"/>
              <a:gd name="T6" fmla="*/ 1119 w 3765"/>
              <a:gd name="T7" fmla="*/ 59 h 1503"/>
              <a:gd name="T8" fmla="*/ 1554 w 3765"/>
              <a:gd name="T9" fmla="*/ 451 h 1503"/>
              <a:gd name="T10" fmla="*/ 2580 w 3765"/>
              <a:gd name="T11" fmla="*/ 1162 h 1503"/>
              <a:gd name="T12" fmla="*/ 2689 w 3765"/>
              <a:gd name="T13" fmla="*/ 1243 h 1503"/>
              <a:gd name="T14" fmla="*/ 2714 w 3765"/>
              <a:gd name="T15" fmla="*/ 1253 h 1503"/>
              <a:gd name="T16" fmla="*/ 3039 w 3765"/>
              <a:gd name="T17" fmla="*/ 1361 h 1503"/>
              <a:gd name="T18" fmla="*/ 3765 w 3765"/>
              <a:gd name="T19" fmla="*/ 1503 h 15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65"/>
              <a:gd name="T31" fmla="*/ 0 h 1503"/>
              <a:gd name="T32" fmla="*/ 3765 w 3765"/>
              <a:gd name="T33" fmla="*/ 1503 h 15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65" h="1503">
                <a:moveTo>
                  <a:pt x="0" y="1503"/>
                </a:moveTo>
                <a:cubicBezTo>
                  <a:pt x="80" y="1318"/>
                  <a:pt x="356" y="627"/>
                  <a:pt x="477" y="393"/>
                </a:cubicBezTo>
                <a:cubicBezTo>
                  <a:pt x="598" y="159"/>
                  <a:pt x="619" y="152"/>
                  <a:pt x="726" y="96"/>
                </a:cubicBezTo>
                <a:cubicBezTo>
                  <a:pt x="833" y="40"/>
                  <a:pt x="981" y="0"/>
                  <a:pt x="1119" y="59"/>
                </a:cubicBezTo>
                <a:cubicBezTo>
                  <a:pt x="1257" y="118"/>
                  <a:pt x="1310" y="267"/>
                  <a:pt x="1554" y="451"/>
                </a:cubicBezTo>
                <a:cubicBezTo>
                  <a:pt x="1798" y="635"/>
                  <a:pt x="2391" y="1030"/>
                  <a:pt x="2580" y="1162"/>
                </a:cubicBezTo>
                <a:cubicBezTo>
                  <a:pt x="2769" y="1294"/>
                  <a:pt x="2667" y="1228"/>
                  <a:pt x="2689" y="1243"/>
                </a:cubicBezTo>
                <a:cubicBezTo>
                  <a:pt x="2711" y="1258"/>
                  <a:pt x="2656" y="1233"/>
                  <a:pt x="2714" y="1253"/>
                </a:cubicBezTo>
                <a:cubicBezTo>
                  <a:pt x="2772" y="1273"/>
                  <a:pt x="2864" y="1319"/>
                  <a:pt x="3039" y="1361"/>
                </a:cubicBezTo>
                <a:cubicBezTo>
                  <a:pt x="3214" y="1403"/>
                  <a:pt x="3614" y="1474"/>
                  <a:pt x="3765" y="1503"/>
                </a:cubicBezTo>
              </a:path>
            </a:pathLst>
          </a:custGeom>
          <a:gradFill rotWithShape="1">
            <a:gsLst>
              <a:gs pos="0">
                <a:srgbClr val="99CCFF">
                  <a:alpha val="0"/>
                </a:srgbClr>
              </a:gs>
              <a:gs pos="100000">
                <a:srgbClr val="475E76">
                  <a:alpha val="21999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861DEFA2-6CEF-2167-1036-08784F7900D3}"/>
              </a:ext>
            </a:extLst>
          </p:cNvPr>
          <p:cNvSpPr>
            <a:spLocks/>
          </p:cNvSpPr>
          <p:nvPr/>
        </p:nvSpPr>
        <p:spPr bwMode="auto">
          <a:xfrm>
            <a:off x="2279651" y="5084763"/>
            <a:ext cx="1584325" cy="1079500"/>
          </a:xfrm>
          <a:custGeom>
            <a:avLst/>
            <a:gdLst/>
            <a:ahLst/>
            <a:cxnLst>
              <a:cxn ang="0">
                <a:pos x="0" y="635"/>
              </a:cxn>
              <a:cxn ang="0">
                <a:pos x="363" y="0"/>
              </a:cxn>
              <a:cxn ang="0">
                <a:pos x="953" y="635"/>
              </a:cxn>
              <a:cxn ang="0">
                <a:pos x="907" y="590"/>
              </a:cxn>
            </a:cxnLst>
            <a:rect l="0" t="0" r="r" b="b"/>
            <a:pathLst>
              <a:path w="1044" h="733">
                <a:moveTo>
                  <a:pt x="0" y="635"/>
                </a:moveTo>
                <a:cubicBezTo>
                  <a:pt x="102" y="317"/>
                  <a:pt x="204" y="0"/>
                  <a:pt x="363" y="0"/>
                </a:cubicBezTo>
                <a:cubicBezTo>
                  <a:pt x="522" y="0"/>
                  <a:pt x="862" y="537"/>
                  <a:pt x="953" y="635"/>
                </a:cubicBezTo>
                <a:cubicBezTo>
                  <a:pt x="1044" y="733"/>
                  <a:pt x="915" y="597"/>
                  <a:pt x="907" y="590"/>
                </a:cubicBezTo>
              </a:path>
            </a:pathLst>
          </a:custGeom>
          <a:gradFill rotWithShape="1">
            <a:gsLst>
              <a:gs pos="0">
                <a:srgbClr val="00CC00">
                  <a:alpha val="50000"/>
                </a:srgbClr>
              </a:gs>
              <a:gs pos="50000">
                <a:srgbClr val="00CC00">
                  <a:gamma/>
                  <a:shade val="94118"/>
                  <a:invGamma/>
                  <a:alpha val="33000"/>
                </a:srgbClr>
              </a:gs>
              <a:gs pos="100000">
                <a:srgbClr val="00CC00">
                  <a:alpha val="50000"/>
                </a:srgbClr>
              </a:gs>
            </a:gsLst>
            <a:lin ang="2700000" scaled="1"/>
          </a:gradFill>
          <a:ln w="190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69C7A389-11F0-E34A-A96F-92EE1D584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2132013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08640BD1-ADE2-6A2E-75AE-412D99E4C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6021388"/>
            <a:ext cx="813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5B8FDB3F-A6CA-B424-73B8-8B1A1014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730751"/>
            <a:ext cx="1296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s-MX">
                <a:solidFill>
                  <a:srgbClr val="000066"/>
                </a:solidFill>
                <a:cs typeface="Arial" charset="0"/>
              </a:rPr>
              <a:t>1.  Inicio*</a:t>
            </a:r>
            <a:endParaRPr lang="es-ES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B9329D40-40F3-FFBA-6E8D-AF0289F11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3355976"/>
            <a:ext cx="20875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s-MX">
                <a:solidFill>
                  <a:srgbClr val="000066"/>
                </a:solidFill>
                <a:cs typeface="Arial" charset="0"/>
              </a:rPr>
              <a:t>2.  Planeación*</a:t>
            </a:r>
            <a:endParaRPr lang="es-ES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8A373DD7-84BE-E2AE-51F6-57B8BF90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025651"/>
            <a:ext cx="1944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s-MX">
                <a:solidFill>
                  <a:srgbClr val="000066"/>
                </a:solidFill>
                <a:cs typeface="Arial" charset="0"/>
              </a:rPr>
              <a:t>3.  Ejecución*</a:t>
            </a:r>
            <a:endParaRPr lang="es-ES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A15554FB-42E3-C92A-55AF-EFCC2092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5483226"/>
            <a:ext cx="1439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s-MX">
                <a:solidFill>
                  <a:srgbClr val="000066"/>
                </a:solidFill>
                <a:cs typeface="Arial" charset="0"/>
              </a:rPr>
              <a:t>4.  Control*</a:t>
            </a:r>
            <a:endParaRPr lang="es-ES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CD4D3BFC-20B6-80C0-D1C9-82FD6F1A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4652963"/>
            <a:ext cx="1295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s-MX">
                <a:solidFill>
                  <a:srgbClr val="000066"/>
                </a:solidFill>
                <a:cs typeface="Arial" charset="0"/>
              </a:rPr>
              <a:t>5.  Cierre*</a:t>
            </a:r>
            <a:endParaRPr lang="es-ES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EB9D6EB2-3EF6-580E-329F-0FAE7E3C9B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5476" y="3641726"/>
            <a:ext cx="266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>
                <a:solidFill>
                  <a:srgbClr val="000066"/>
                </a:solidFill>
              </a:rPr>
              <a:t>NIVEL DE ACTIVIDAD</a:t>
            </a:r>
            <a:endParaRPr lang="es-ES">
              <a:solidFill>
                <a:srgbClr val="000066"/>
              </a:solidFill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BFA422DA-2887-A832-3468-07487ED52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6146801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>
                <a:solidFill>
                  <a:srgbClr val="000066"/>
                </a:solidFill>
              </a:rPr>
              <a:t>INICIO</a:t>
            </a:r>
            <a:endParaRPr lang="es-ES">
              <a:solidFill>
                <a:srgbClr val="000066"/>
              </a:solidFill>
            </a:endParaRP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E64F55B7-C2DA-26F5-5B2D-6DBC29F9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9" y="6146801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>
                <a:solidFill>
                  <a:srgbClr val="000066"/>
                </a:solidFill>
              </a:rPr>
              <a:t>TIEMPO</a:t>
            </a:r>
            <a:endParaRPr lang="es-ES">
              <a:solidFill>
                <a:srgbClr val="000066"/>
              </a:solidFill>
            </a:endParaRPr>
          </a:p>
        </p:txBody>
      </p:sp>
      <p:sp>
        <p:nvSpPr>
          <p:cNvPr id="19" name="Freeform 27">
            <a:extLst>
              <a:ext uri="{FF2B5EF4-FFF2-40B4-BE49-F238E27FC236}">
                <a16:creationId xmlns:a16="http://schemas.microsoft.com/office/drawing/2014/main" id="{5B4EC3CF-D200-F575-EEA5-1311D849EE1D}"/>
              </a:ext>
            </a:extLst>
          </p:cNvPr>
          <p:cNvSpPr>
            <a:spLocks/>
          </p:cNvSpPr>
          <p:nvPr/>
        </p:nvSpPr>
        <p:spPr bwMode="auto">
          <a:xfrm>
            <a:off x="8688388" y="4868864"/>
            <a:ext cx="1471612" cy="1150937"/>
          </a:xfrm>
          <a:custGeom>
            <a:avLst/>
            <a:gdLst>
              <a:gd name="T0" fmla="*/ 0 w 927"/>
              <a:gd name="T1" fmla="*/ 782 h 782"/>
              <a:gd name="T2" fmla="*/ 234 w 927"/>
              <a:gd name="T3" fmla="*/ 366 h 782"/>
              <a:gd name="T4" fmla="*/ 351 w 927"/>
              <a:gd name="T5" fmla="*/ 182 h 782"/>
              <a:gd name="T6" fmla="*/ 652 w 927"/>
              <a:gd name="T7" fmla="*/ 99 h 782"/>
              <a:gd name="T8" fmla="*/ 927 w 927"/>
              <a:gd name="T9" fmla="*/ 775 h 7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7"/>
              <a:gd name="T16" fmla="*/ 0 h 782"/>
              <a:gd name="T17" fmla="*/ 927 w 927"/>
              <a:gd name="T18" fmla="*/ 782 h 7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7" h="782">
                <a:moveTo>
                  <a:pt x="0" y="782"/>
                </a:moveTo>
                <a:cubicBezTo>
                  <a:pt x="39" y="713"/>
                  <a:pt x="175" y="466"/>
                  <a:pt x="234" y="366"/>
                </a:cubicBezTo>
                <a:cubicBezTo>
                  <a:pt x="293" y="266"/>
                  <a:pt x="281" y="226"/>
                  <a:pt x="351" y="182"/>
                </a:cubicBezTo>
                <a:cubicBezTo>
                  <a:pt x="421" y="138"/>
                  <a:pt x="556" y="0"/>
                  <a:pt x="652" y="99"/>
                </a:cubicBezTo>
                <a:cubicBezTo>
                  <a:pt x="748" y="198"/>
                  <a:pt x="870" y="634"/>
                  <a:pt x="927" y="775"/>
                </a:cubicBezTo>
              </a:path>
            </a:pathLst>
          </a:custGeom>
          <a:gradFill rotWithShape="1">
            <a:gsLst>
              <a:gs pos="0">
                <a:srgbClr val="99CCFF">
                  <a:alpha val="46999"/>
                </a:srgbClr>
              </a:gs>
              <a:gs pos="100000">
                <a:srgbClr val="475E76">
                  <a:alpha val="20000"/>
                </a:srgbClr>
              </a:gs>
            </a:gsLst>
            <a:lin ang="0" scaled="1"/>
          </a:gradFill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47021675-91C0-C0FE-F150-6F5F9E11A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8" y="2778714"/>
            <a:ext cx="1225550" cy="4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r" defTabSz="762000" eaLnBrk="0" hangingPunct="0">
              <a:lnSpc>
                <a:spcPct val="85000"/>
              </a:lnSpc>
              <a:spcBef>
                <a:spcPct val="30000"/>
              </a:spcBef>
            </a:pPr>
            <a:r>
              <a:rPr lang="es-MX" sz="1400">
                <a:solidFill>
                  <a:srgbClr val="000066"/>
                </a:solidFill>
                <a:cs typeface="Arial" charset="0"/>
              </a:rPr>
              <a:t>*Etapas del proyecto</a:t>
            </a:r>
            <a:endParaRPr lang="es-ES" sz="140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59A219C9-7799-472C-B766-099FDB4E0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13" y="614838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>
                <a:solidFill>
                  <a:srgbClr val="000066"/>
                </a:solidFill>
              </a:rPr>
              <a:t>TERMINO</a:t>
            </a:r>
            <a:endParaRPr lang="es-ES">
              <a:solidFill>
                <a:srgbClr val="000066"/>
              </a:solidFill>
            </a:endParaRPr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DCB3F836-E3E6-3D7C-D7F2-72687F7B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353653"/>
            <a:ext cx="7743825" cy="830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Conocimiento Fundamentales de la Administración de Proyectos en la industria de la construcción</a:t>
            </a:r>
            <a:endParaRPr lang="es-E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414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11"/>
          <p:cNvSpPr txBox="1"/>
          <p:nvPr/>
        </p:nvSpPr>
        <p:spPr>
          <a:xfrm>
            <a:off x="808650" y="500637"/>
            <a:ext cx="83439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700">
                <a:solidFill>
                  <a:srgbClr val="565656"/>
                </a:solidFill>
                <a:latin typeface="MadrePatria"/>
                <a:ea typeface="MadrePatria"/>
                <a:cs typeface="MadrePatria"/>
                <a:sym typeface="MadrePatria"/>
              </a:defRPr>
            </a:lvl1pPr>
          </a:lstStyle>
          <a:p>
            <a:r>
              <a:rPr lang="es-MX" sz="3600" dirty="0" smtClean="0">
                <a:solidFill>
                  <a:srgbClr val="621131"/>
                </a:solidFill>
                <a:latin typeface="Patria" pitchFamily="2" charset="0"/>
              </a:rPr>
              <a:t>Formulación </a:t>
            </a:r>
            <a:r>
              <a:rPr lang="es-MX" sz="3600" dirty="0">
                <a:solidFill>
                  <a:srgbClr val="621131"/>
                </a:solidFill>
                <a:latin typeface="Patria" pitchFamily="2" charset="0"/>
              </a:rPr>
              <a:t>de </a:t>
            </a:r>
            <a:r>
              <a:rPr lang="es-MX" sz="3600" dirty="0" smtClean="0">
                <a:solidFill>
                  <a:srgbClr val="621131"/>
                </a:solidFill>
                <a:latin typeface="Patria" pitchFamily="2" charset="0"/>
              </a:rPr>
              <a:t>Proyectos de Inversión</a:t>
            </a:r>
            <a:endParaRPr sz="3600" dirty="0">
              <a:solidFill>
                <a:srgbClr val="621131"/>
              </a:solidFill>
              <a:latin typeface="Patri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30C045-048F-503C-37EE-49FBBC74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1A9AED3-D3B5-A5F0-ECC4-3F448739E498}"/>
              </a:ext>
            </a:extLst>
          </p:cNvPr>
          <p:cNvSpPr txBox="1">
            <a:spLocks/>
          </p:cNvSpPr>
          <p:nvPr/>
        </p:nvSpPr>
        <p:spPr>
          <a:xfrm>
            <a:off x="808650" y="1966491"/>
            <a:ext cx="9522373" cy="2925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23925"/>
            <a:r>
              <a:rPr lang="es-MX" sz="2000" b="1" dirty="0"/>
              <a:t>Objetivo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 smtClean="0"/>
              <a:t>El alumno formulara proyectos de inversión aplicando el enfoque de sistemas, la planeación y el conocimiento en áreas especificas como Vías terrestres, Hidráulica o Ingeniería Sanitaria, utilizando el contenido de bancos de información y con apego a la normatividad</a:t>
            </a:r>
            <a:endParaRPr lang="es-MX" sz="2000" dirty="0"/>
          </a:p>
          <a:p>
            <a:r>
              <a:rPr lang="es-MX" sz="2000" b="1" dirty="0"/>
              <a:t>Contenido</a:t>
            </a:r>
            <a:r>
              <a:rPr lang="es-MX" sz="2000" dirty="0"/>
              <a:t>:</a:t>
            </a:r>
          </a:p>
          <a:p>
            <a:pPr lvl="1"/>
            <a:r>
              <a:rPr lang="es-MX" sz="1600" dirty="0" smtClean="0"/>
              <a:t>PLANEACIÓN</a:t>
            </a:r>
          </a:p>
          <a:p>
            <a:pPr lvl="1"/>
            <a:r>
              <a:rPr lang="es-ES" sz="1600" dirty="0" smtClean="0"/>
              <a:t>BANCOS DE INFORMACIÓN</a:t>
            </a:r>
          </a:p>
          <a:p>
            <a:pPr lvl="1"/>
            <a:r>
              <a:rPr lang="es-ES" sz="1600" dirty="0" smtClean="0"/>
              <a:t>EL ENFOQUE DE SISTEMAS</a:t>
            </a:r>
          </a:p>
          <a:p>
            <a:pPr lvl="1"/>
            <a:r>
              <a:rPr lang="es-ES" sz="1600" dirty="0" smtClean="0"/>
              <a:t>PASOS PARA LA FORMULACIÓN DE PROYECTOS DE INVERSIÓN</a:t>
            </a:r>
          </a:p>
          <a:p>
            <a:pPr lvl="1"/>
            <a:r>
              <a:rPr lang="es-ES" sz="1600" dirty="0" smtClean="0"/>
              <a:t>FASES EN LA FORMULACIÓN DE PROYECTOS DE INVERSIÓN</a:t>
            </a:r>
            <a:endParaRPr lang="es-MX" sz="1600" dirty="0"/>
          </a:p>
          <a:p>
            <a:r>
              <a:rPr lang="es-MX" sz="2000" b="1" dirty="0"/>
              <a:t>Producto</a:t>
            </a:r>
            <a:endParaRPr lang="es-MX" b="1" dirty="0"/>
          </a:p>
          <a:p>
            <a:pPr marL="0" indent="0">
              <a:buNone/>
            </a:pPr>
            <a:r>
              <a:rPr lang="es-ES" sz="2000" dirty="0"/>
              <a:t>Proyecto económicamente viable y rentable</a:t>
            </a:r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DEDC95-5BF7-F7D6-B858-FAF93945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53" y="3242862"/>
            <a:ext cx="3838575" cy="26193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A61162-FCFD-E807-EF77-CAC48F6D3179}"/>
              </a:ext>
            </a:extLst>
          </p:cNvPr>
          <p:cNvSpPr txBox="1"/>
          <p:nvPr/>
        </p:nvSpPr>
        <p:spPr>
          <a:xfrm>
            <a:off x="2558658" y="5381725"/>
            <a:ext cx="40135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Papyrus" panose="03070502060502030205" pitchFamily="66" charset="0"/>
              </a:rPr>
              <a:t>Profesor:</a:t>
            </a:r>
          </a:p>
          <a:p>
            <a:r>
              <a:rPr lang="es-ES" sz="2000" b="1" dirty="0">
                <a:solidFill>
                  <a:srgbClr val="002060"/>
                </a:solidFill>
                <a:latin typeface="Papyrus" panose="03070502060502030205" pitchFamily="66" charset="0"/>
              </a:rPr>
              <a:t>Ing. Fernando Bautista Aparicio</a:t>
            </a:r>
            <a:endParaRPr lang="es-MX" sz="2000" b="1" dirty="0">
              <a:solidFill>
                <a:srgbClr val="00206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840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11"/>
          <p:cNvSpPr txBox="1"/>
          <p:nvPr/>
        </p:nvSpPr>
        <p:spPr>
          <a:xfrm>
            <a:off x="808650" y="500637"/>
            <a:ext cx="710882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700">
                <a:solidFill>
                  <a:srgbClr val="565656"/>
                </a:solidFill>
                <a:latin typeface="MadrePatria"/>
                <a:ea typeface="MadrePatria"/>
                <a:cs typeface="MadrePatria"/>
                <a:sym typeface="MadrePatria"/>
              </a:defRPr>
            </a:lvl1pPr>
          </a:lstStyle>
          <a:p>
            <a:r>
              <a:rPr lang="es-MX" sz="3600" dirty="0">
                <a:solidFill>
                  <a:srgbClr val="621131"/>
                </a:solidFill>
                <a:latin typeface="Patria" pitchFamily="2" charset="0"/>
              </a:rPr>
              <a:t>Evaluación de Proyectos</a:t>
            </a:r>
            <a:endParaRPr sz="3600" dirty="0">
              <a:solidFill>
                <a:srgbClr val="621131"/>
              </a:solidFill>
              <a:latin typeface="Patri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30C045-048F-503C-37EE-49FBBC74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1A9AED3-D3B5-A5F0-ECC4-3F448739E498}"/>
              </a:ext>
            </a:extLst>
          </p:cNvPr>
          <p:cNvSpPr txBox="1">
            <a:spLocks/>
          </p:cNvSpPr>
          <p:nvPr/>
        </p:nvSpPr>
        <p:spPr>
          <a:xfrm>
            <a:off x="808650" y="1966491"/>
            <a:ext cx="9522373" cy="29250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23925"/>
            <a:r>
              <a:rPr lang="es-MX" sz="2000" b="1" dirty="0"/>
              <a:t>Objetivo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/>
              <a:t>Aplicar la visión sistémica en la toma de decisiones en un proyecto de ingeniería civil, con base en la evaluación técnica, económica y financiera.</a:t>
            </a:r>
          </a:p>
          <a:p>
            <a:r>
              <a:rPr lang="es-MX" sz="2000" b="1" dirty="0"/>
              <a:t>Contenido</a:t>
            </a:r>
            <a:r>
              <a:rPr lang="es-MX" sz="2000" dirty="0"/>
              <a:t>:</a:t>
            </a:r>
          </a:p>
          <a:p>
            <a:pPr lvl="1"/>
            <a:r>
              <a:rPr lang="es-MX" sz="1600" dirty="0"/>
              <a:t>ESTUDIO DE MERCADO, TÉCNICO Y FINANCIERO </a:t>
            </a:r>
          </a:p>
          <a:p>
            <a:pPr lvl="1"/>
            <a:r>
              <a:rPr lang="es-MX" sz="1600" dirty="0"/>
              <a:t>EVALUACIÓN </a:t>
            </a:r>
            <a:r>
              <a:rPr lang="es-MX" sz="1600" dirty="0" smtClean="0"/>
              <a:t>ECONÓMICA</a:t>
            </a:r>
          </a:p>
          <a:p>
            <a:pPr lvl="1"/>
            <a:r>
              <a:rPr lang="es-ES" sz="1600" dirty="0" smtClean="0"/>
              <a:t>EVALUACIÓN DE IMPACTO AMBIENTAL</a:t>
            </a:r>
            <a:endParaRPr lang="es-MX" sz="1600" dirty="0"/>
          </a:p>
          <a:p>
            <a:r>
              <a:rPr lang="es-MX" sz="2000" b="1" dirty="0"/>
              <a:t>Producto</a:t>
            </a:r>
            <a:endParaRPr lang="es-MX" b="1" dirty="0"/>
          </a:p>
          <a:p>
            <a:pPr marL="0" indent="0">
              <a:buNone/>
            </a:pPr>
            <a:r>
              <a:rPr lang="es-ES" sz="2000" dirty="0"/>
              <a:t>Proyecto económicamente viable y rentable</a:t>
            </a:r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DEDC95-5BF7-F7D6-B858-FAF93945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38" y="3091657"/>
            <a:ext cx="3838575" cy="26193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A61162-FCFD-E807-EF77-CAC48F6D3179}"/>
              </a:ext>
            </a:extLst>
          </p:cNvPr>
          <p:cNvSpPr txBox="1"/>
          <p:nvPr/>
        </p:nvSpPr>
        <p:spPr>
          <a:xfrm>
            <a:off x="2558658" y="5381725"/>
            <a:ext cx="40135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Papyrus" panose="03070502060502030205" pitchFamily="66" charset="0"/>
              </a:rPr>
              <a:t>Profesor:</a:t>
            </a:r>
          </a:p>
          <a:p>
            <a:r>
              <a:rPr lang="es-ES" sz="2000" b="1" dirty="0">
                <a:solidFill>
                  <a:srgbClr val="002060"/>
                </a:solidFill>
                <a:latin typeface="Papyrus" panose="03070502060502030205" pitchFamily="66" charset="0"/>
              </a:rPr>
              <a:t>Ing. Fernando Bautista Aparicio</a:t>
            </a:r>
            <a:endParaRPr lang="es-MX" sz="2000" b="1" dirty="0">
              <a:solidFill>
                <a:srgbClr val="002060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11"/>
          <p:cNvSpPr txBox="1"/>
          <p:nvPr/>
        </p:nvSpPr>
        <p:spPr>
          <a:xfrm>
            <a:off x="670427" y="399414"/>
            <a:ext cx="786109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700">
                <a:solidFill>
                  <a:srgbClr val="565656"/>
                </a:solidFill>
                <a:latin typeface="MadrePatria"/>
                <a:ea typeface="MadrePatria"/>
                <a:cs typeface="MadrePatria"/>
                <a:sym typeface="MadrePatria"/>
              </a:defRPr>
            </a:lvl1pPr>
          </a:lstStyle>
          <a:p>
            <a:r>
              <a:rPr lang="es-MX" sz="3200" dirty="0">
                <a:solidFill>
                  <a:srgbClr val="621131"/>
                </a:solidFill>
                <a:latin typeface="Patria" pitchFamily="2" charset="0"/>
              </a:rPr>
              <a:t>Academia de Ingeniería de Sistemas T. M.</a:t>
            </a:r>
            <a:endParaRPr sz="3200" dirty="0">
              <a:solidFill>
                <a:srgbClr val="621131"/>
              </a:solidFill>
              <a:latin typeface="Patri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30C045-048F-503C-37EE-49FBBC74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58AB1D9D-3A69-CAA0-FB14-F7CE776F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99" y="3005943"/>
            <a:ext cx="40434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s-MX" altLang="es-MX" sz="1600" dirty="0">
                <a:latin typeface="Century Gothic" panose="020B0502020202020204" pitchFamily="34" charset="0"/>
              </a:rPr>
              <a:t>Ing. Fernando Bautista Aparicio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1600" b="1" dirty="0">
                <a:latin typeface="Century Gothic" panose="020B0502020202020204" pitchFamily="34" charset="0"/>
              </a:rPr>
              <a:t>Formulación de Proyectos de Inversión</a:t>
            </a:r>
            <a:endParaRPr lang="es-MX" alt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D229DECA-74CD-8E76-074B-46F52988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096" y="5461391"/>
            <a:ext cx="4286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600" dirty="0">
                <a:latin typeface="Century Gothic" panose="020B0502020202020204" pitchFamily="34" charset="0"/>
              </a:rPr>
              <a:t>Ing. Fernando Bautista Aparicio</a:t>
            </a:r>
          </a:p>
          <a:p>
            <a:pPr algn="ctr">
              <a:spcBef>
                <a:spcPct val="50000"/>
              </a:spcBef>
              <a:buNone/>
            </a:pPr>
            <a:r>
              <a:rPr lang="es-MX" altLang="es-MX" sz="1600" b="1" dirty="0">
                <a:latin typeface="Century Gothic" panose="020B0502020202020204" pitchFamily="34" charset="0"/>
              </a:rPr>
              <a:t>Evaluación de Proyectos</a:t>
            </a:r>
            <a:r>
              <a:rPr lang="es-MX" altLang="es-MX" sz="1600" dirty="0">
                <a:latin typeface="Century Gothic" panose="020B0502020202020204" pitchFamily="34" charset="0"/>
              </a:rPr>
              <a:t>: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7EF440D-4C53-117C-75EF-D9ED8306E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99" y="4272724"/>
            <a:ext cx="44487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600" dirty="0">
                <a:latin typeface="Century Gothic" panose="020B0502020202020204" pitchFamily="34" charset="0"/>
              </a:rPr>
              <a:t>Arq. e Ing. Eduardo J. Martínez Dionicio</a:t>
            </a:r>
          </a:p>
          <a:p>
            <a:pPr algn="ctr">
              <a:spcBef>
                <a:spcPct val="50000"/>
              </a:spcBef>
              <a:buNone/>
            </a:pPr>
            <a:r>
              <a:rPr lang="es-MX" altLang="es-MX" sz="1600" b="1" dirty="0">
                <a:latin typeface="Century Gothic" panose="020B0502020202020204" pitchFamily="34" charset="0"/>
              </a:rPr>
              <a:t>Desarrollo de Aplicaciones Informáticas</a:t>
            </a:r>
            <a:endParaRPr lang="es-MX" altLang="es-MX" sz="1600" dirty="0">
              <a:latin typeface="Century Gothic" panose="020B0502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1889164-3989-126F-A68C-3293DAFA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830" y="1785420"/>
            <a:ext cx="44487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1600" dirty="0">
                <a:latin typeface="Century Gothic" panose="020B0502020202020204" pitchFamily="34" charset="0"/>
              </a:rPr>
              <a:t>M. En C. María del Carmen Sánchez Torres</a:t>
            </a:r>
          </a:p>
          <a:p>
            <a:pPr algn="ctr">
              <a:spcBef>
                <a:spcPct val="50000"/>
              </a:spcBef>
              <a:buNone/>
            </a:pPr>
            <a:r>
              <a:rPr lang="es-MX" altLang="es-MX" sz="1600" b="1" dirty="0">
                <a:latin typeface="Century Gothic" panose="020B0502020202020204" pitchFamily="34" charset="0"/>
              </a:rPr>
              <a:t>Presidente de Academia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4289C3C-7287-ECE0-AF75-68A5D22F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183" y="4255268"/>
            <a:ext cx="44487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s-MX" altLang="es-MX" sz="1600" dirty="0">
                <a:latin typeface="Century Gothic" panose="020B0502020202020204" pitchFamily="34" charset="0"/>
              </a:rPr>
              <a:t>Arq. e Ing. Eduardo J. Martínez Dionicio</a:t>
            </a:r>
          </a:p>
          <a:p>
            <a:pPr algn="ctr">
              <a:spcBef>
                <a:spcPct val="50000"/>
              </a:spcBef>
              <a:buNone/>
            </a:pPr>
            <a:r>
              <a:rPr lang="es-MX" altLang="es-MX" sz="1600" b="1" dirty="0">
                <a:latin typeface="Century Gothic" panose="020B0502020202020204" pitchFamily="34" charset="0"/>
              </a:rPr>
              <a:t>Sistemas de Información</a:t>
            </a:r>
            <a:endParaRPr lang="es-MX" altLang="es-MX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2408835-5D1A-FF71-8115-40C79511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075" y="3049145"/>
            <a:ext cx="36659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es-ES" altLang="es-MX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s-ES" altLang="es-MX" sz="1600" b="1" dirty="0" smtClean="0">
                <a:latin typeface="Century Gothic" panose="020B0502020202020204" pitchFamily="34" charset="0"/>
              </a:rPr>
              <a:t>Administración </a:t>
            </a:r>
            <a:r>
              <a:rPr lang="es-ES" altLang="es-MX" sz="1600" b="1" dirty="0">
                <a:latin typeface="Century Gothic" panose="020B0502020202020204" pitchFamily="34" charset="0"/>
              </a:rPr>
              <a:t>de Obras Civiles</a:t>
            </a:r>
            <a:endParaRPr lang="es-MX" altLang="es-MX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9B85F-3185-D46A-1D8C-DEDBD525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7D9848-DE67-4895-8751-CA764957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5" name="13 CuadroTexto">
            <a:extLst>
              <a:ext uri="{FF2B5EF4-FFF2-40B4-BE49-F238E27FC236}">
                <a16:creationId xmlns:a16="http://schemas.microsoft.com/office/drawing/2014/main" id="{C4998A50-F514-0999-F93A-8B7B90DD0206}"/>
              </a:ext>
            </a:extLst>
          </p:cNvPr>
          <p:cNvSpPr txBox="1"/>
          <p:nvPr/>
        </p:nvSpPr>
        <p:spPr>
          <a:xfrm>
            <a:off x="1538177" y="2001615"/>
            <a:ext cx="2143140" cy="40011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scene3d>
            <a:camera prst="orthographicFront">
              <a:rot lat="1200000" lon="1200000" rev="0"/>
            </a:camera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bg1"/>
                </a:solidFill>
                <a:latin typeface="Arial Black" pitchFamily="34" charset="0"/>
              </a:rPr>
              <a:t>9º SEMESTRE</a:t>
            </a:r>
          </a:p>
        </p:txBody>
      </p:sp>
      <p:sp>
        <p:nvSpPr>
          <p:cNvPr id="6" name="14 CuadroTexto">
            <a:extLst>
              <a:ext uri="{FF2B5EF4-FFF2-40B4-BE49-F238E27FC236}">
                <a16:creationId xmlns:a16="http://schemas.microsoft.com/office/drawing/2014/main" id="{9422B811-C41A-4B4B-482E-EAA5A385CB64}"/>
              </a:ext>
            </a:extLst>
          </p:cNvPr>
          <p:cNvSpPr txBox="1"/>
          <p:nvPr/>
        </p:nvSpPr>
        <p:spPr>
          <a:xfrm>
            <a:off x="6626713" y="2577732"/>
            <a:ext cx="2357454" cy="40011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scene3d>
            <a:camera prst="orthographicFront">
              <a:rot lat="1200000" lon="1200000" rev="0"/>
            </a:camera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bg1"/>
                </a:solidFill>
                <a:latin typeface="Arial Black" pitchFamily="34" charset="0"/>
              </a:rPr>
              <a:t>10º SEMESTRE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E9F0249-2C44-1DEA-CDED-1961091EF90D}"/>
              </a:ext>
            </a:extLst>
          </p:cNvPr>
          <p:cNvSpPr/>
          <p:nvPr/>
        </p:nvSpPr>
        <p:spPr>
          <a:xfrm>
            <a:off x="1342415" y="2939614"/>
            <a:ext cx="2381146" cy="1053495"/>
          </a:xfrm>
          <a:prstGeom prst="roundRect">
            <a:avLst/>
          </a:prstGeom>
          <a:solidFill>
            <a:schemeClr val="accent6"/>
          </a:solidFill>
          <a:effectLst>
            <a:softEdge rad="63500"/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Desarrollo de Aplicaciones Informáticas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663E499-855F-6BBD-30A2-29C455424F91}"/>
              </a:ext>
            </a:extLst>
          </p:cNvPr>
          <p:cNvSpPr/>
          <p:nvPr/>
        </p:nvSpPr>
        <p:spPr>
          <a:xfrm>
            <a:off x="4999468" y="3223447"/>
            <a:ext cx="2404076" cy="801579"/>
          </a:xfrm>
          <a:prstGeom prst="roundRect">
            <a:avLst/>
          </a:prstGeom>
          <a:solidFill>
            <a:schemeClr val="accent6"/>
          </a:solidFill>
          <a:effectLst>
            <a:softEdge rad="63500"/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Sistemas de Información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97C9D6A-44B3-96EC-E3C0-EC4A7130B7ED}"/>
              </a:ext>
            </a:extLst>
          </p:cNvPr>
          <p:cNvSpPr/>
          <p:nvPr/>
        </p:nvSpPr>
        <p:spPr>
          <a:xfrm>
            <a:off x="8262683" y="3991683"/>
            <a:ext cx="2503598" cy="817134"/>
          </a:xfrm>
          <a:prstGeom prst="roundRect">
            <a:avLst/>
          </a:prstGeom>
          <a:solidFill>
            <a:schemeClr val="accent6"/>
          </a:solidFill>
          <a:effectLst>
            <a:softEdge rad="63500"/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Evaluación de Proyectos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1D4AABD-CD2C-E530-453F-69CB5B27C548}"/>
              </a:ext>
            </a:extLst>
          </p:cNvPr>
          <p:cNvSpPr/>
          <p:nvPr/>
        </p:nvSpPr>
        <p:spPr>
          <a:xfrm rot="19590013">
            <a:off x="7079467" y="5113153"/>
            <a:ext cx="1749648" cy="18626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BD28369E-6F40-3994-9554-26FEFA56D224}"/>
              </a:ext>
            </a:extLst>
          </p:cNvPr>
          <p:cNvSpPr/>
          <p:nvPr/>
        </p:nvSpPr>
        <p:spPr>
          <a:xfrm>
            <a:off x="3621066" y="3466362"/>
            <a:ext cx="1503827" cy="13565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E501562-7375-4772-D2E4-9CE9B173D722}"/>
              </a:ext>
            </a:extLst>
          </p:cNvPr>
          <p:cNvSpPr/>
          <p:nvPr/>
        </p:nvSpPr>
        <p:spPr>
          <a:xfrm>
            <a:off x="1247196" y="4713300"/>
            <a:ext cx="2381146" cy="1053495"/>
          </a:xfrm>
          <a:prstGeom prst="roundRect">
            <a:avLst/>
          </a:prstGeom>
          <a:solidFill>
            <a:schemeClr val="accent6"/>
          </a:solidFill>
          <a:effectLst>
            <a:softEdge rad="63500"/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Formulación de Proyectos de Inversión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FF7230C-B257-BCF2-E14B-D8BA6C3C586A}"/>
              </a:ext>
            </a:extLst>
          </p:cNvPr>
          <p:cNvSpPr/>
          <p:nvPr/>
        </p:nvSpPr>
        <p:spPr>
          <a:xfrm>
            <a:off x="4965229" y="5224607"/>
            <a:ext cx="2404076" cy="801579"/>
          </a:xfrm>
          <a:prstGeom prst="roundRect">
            <a:avLst/>
          </a:prstGeom>
          <a:solidFill>
            <a:schemeClr val="accent6"/>
          </a:solidFill>
          <a:effectLst>
            <a:softEdge rad="63500"/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Administración de Obras Civiles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BA49A71-19A8-28C6-C1C8-DAF5A2BE05AC}"/>
              </a:ext>
            </a:extLst>
          </p:cNvPr>
          <p:cNvSpPr/>
          <p:nvPr/>
        </p:nvSpPr>
        <p:spPr>
          <a:xfrm rot="339882">
            <a:off x="3496692" y="5304266"/>
            <a:ext cx="1623117" cy="18330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2D295114-3D3C-7D77-208E-FF2918274B6A}"/>
              </a:ext>
            </a:extLst>
          </p:cNvPr>
          <p:cNvSpPr/>
          <p:nvPr/>
        </p:nvSpPr>
        <p:spPr>
          <a:xfrm rot="934016">
            <a:off x="7368992" y="3881200"/>
            <a:ext cx="1027765" cy="13814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344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30C045-048F-503C-37EE-49FBBC74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688083-BBE4-C7E0-9746-95C47390FC1C}"/>
              </a:ext>
            </a:extLst>
          </p:cNvPr>
          <p:cNvSpPr txBox="1">
            <a:spLocks/>
          </p:cNvSpPr>
          <p:nvPr/>
        </p:nvSpPr>
        <p:spPr>
          <a:xfrm>
            <a:off x="1007430" y="1956390"/>
            <a:ext cx="7494494" cy="167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4988">
              <a:spcAft>
                <a:spcPts val="600"/>
              </a:spcAft>
            </a:pPr>
            <a:r>
              <a:rPr lang="es-ES" sz="3600" b="1" noProof="1"/>
              <a:t>- Desarrollo de Aplicaciones Informáticas</a:t>
            </a:r>
            <a:br>
              <a:rPr lang="es-ES" sz="3600" b="1" noProof="1"/>
            </a:br>
            <a:r>
              <a:rPr lang="es-ES" sz="3600" b="1" noProof="1">
                <a:solidFill>
                  <a:schemeClr val="accent6">
                    <a:lumMod val="75000"/>
                  </a:schemeClr>
                </a:solidFill>
              </a:rPr>
              <a:t>- Sistemas de Información</a:t>
            </a:r>
            <a:r>
              <a:rPr lang="es-ES" sz="3600" b="1" noProof="1"/>
              <a:t/>
            </a:r>
            <a:br>
              <a:rPr lang="es-ES" sz="3600" b="1" noProof="1"/>
            </a:br>
            <a:r>
              <a:rPr lang="es-ES" sz="3600" b="1" noProof="1"/>
              <a:t>- Evaluación de Proyectos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A46C7E-157E-9194-3376-017DC42AB5E8}"/>
              </a:ext>
            </a:extLst>
          </p:cNvPr>
          <p:cNvSpPr txBox="1"/>
          <p:nvPr/>
        </p:nvSpPr>
        <p:spPr>
          <a:xfrm>
            <a:off x="1778396" y="5068816"/>
            <a:ext cx="511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Ing. Eduardo J. Martínez Dionicio</a:t>
            </a:r>
          </a:p>
          <a:p>
            <a:r>
              <a:rPr lang="es-MX" sz="2800" dirty="0"/>
              <a:t>Ing. Fernando Bautista Aparicio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415446-9A30-2612-450B-699AF2AAD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506" y="3196329"/>
            <a:ext cx="4324350" cy="29432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3BD326-D6C2-12DF-F3F4-06F9844D4434}"/>
              </a:ext>
            </a:extLst>
          </p:cNvPr>
          <p:cNvSpPr txBox="1"/>
          <p:nvPr/>
        </p:nvSpPr>
        <p:spPr>
          <a:xfrm rot="16200000">
            <a:off x="-1429167" y="3654323"/>
            <a:ext cx="41037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Línea curricular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643D8-60E2-4E83-189D-141E5050D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2B09DE-F00E-3A8B-6504-F224FF3E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Recortar rectángulo de esquina del mismo lado 4">
            <a:extLst>
              <a:ext uri="{FF2B5EF4-FFF2-40B4-BE49-F238E27FC236}">
                <a16:creationId xmlns:a16="http://schemas.microsoft.com/office/drawing/2014/main" id="{EE4D696D-421D-7EA2-1473-1C75DD4C2914}"/>
              </a:ext>
            </a:extLst>
          </p:cNvPr>
          <p:cNvSpPr/>
          <p:nvPr/>
        </p:nvSpPr>
        <p:spPr>
          <a:xfrm rot="10800000">
            <a:off x="1524000" y="4062856"/>
            <a:ext cx="7533314" cy="827881"/>
          </a:xfrm>
          <a:prstGeom prst="snip2SameRect">
            <a:avLst/>
          </a:prstGeom>
          <a:solidFill>
            <a:srgbClr val="00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5E78687-503B-85BA-D299-F135F5D820C6}"/>
              </a:ext>
            </a:extLst>
          </p:cNvPr>
          <p:cNvSpPr/>
          <p:nvPr/>
        </p:nvSpPr>
        <p:spPr>
          <a:xfrm>
            <a:off x="0" y="1158949"/>
            <a:ext cx="12192000" cy="29039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073AF26-36AF-31E9-7FAC-5365C9395B5C}"/>
              </a:ext>
            </a:extLst>
          </p:cNvPr>
          <p:cNvSpPr txBox="1">
            <a:spLocks/>
          </p:cNvSpPr>
          <p:nvPr/>
        </p:nvSpPr>
        <p:spPr>
          <a:xfrm>
            <a:off x="350875" y="1631658"/>
            <a:ext cx="10281683" cy="19834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s-MX" sz="3600" dirty="0">
                <a:solidFill>
                  <a:schemeClr val="bg1"/>
                </a:solidFill>
                <a:latin typeface="Arial Black" panose="020B0A04020102020204" pitchFamily="34" charset="0"/>
              </a:rPr>
              <a:t>Desarrollo de aplicaciones informáticas</a:t>
            </a:r>
            <a:br>
              <a:rPr lang="es-MX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MX" sz="3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MX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MX" sz="3600" dirty="0">
                <a:solidFill>
                  <a:schemeClr val="bg1"/>
                </a:solidFill>
                <a:latin typeface="Arial Black" panose="020B0A04020102020204" pitchFamily="34" charset="0"/>
              </a:rPr>
              <a:t>Sistemas de Información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D90BA4F-DEC5-B199-701E-C68C40835338}"/>
              </a:ext>
            </a:extLst>
          </p:cNvPr>
          <p:cNvSpPr txBox="1">
            <a:spLocks/>
          </p:cNvSpPr>
          <p:nvPr/>
        </p:nvSpPr>
        <p:spPr>
          <a:xfrm>
            <a:off x="1524000" y="4154931"/>
            <a:ext cx="7533314" cy="735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</a:rPr>
              <a:t>Arq. e Ing. Civil Eduardo Javier Martínez Dionicio</a:t>
            </a:r>
          </a:p>
        </p:txBody>
      </p:sp>
      <p:sp>
        <p:nvSpPr>
          <p:cNvPr id="7" name="Botón de acción: vídeo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29307D-71BA-A544-755D-CBA15F7B8CF4}"/>
              </a:ext>
            </a:extLst>
          </p:cNvPr>
          <p:cNvSpPr/>
          <p:nvPr/>
        </p:nvSpPr>
        <p:spPr>
          <a:xfrm>
            <a:off x="9707526" y="5592725"/>
            <a:ext cx="659218" cy="584791"/>
          </a:xfrm>
          <a:prstGeom prst="actionButtonMovi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95502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1201CE-A8B8-4E49-9A63-7DA05255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66"/>
            <a:ext cx="12192000" cy="57860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3C3865-A53F-4812-9A9D-F81F7E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81" y="-134224"/>
            <a:ext cx="7532815" cy="1325563"/>
          </a:xfrm>
        </p:spPr>
        <p:txBody>
          <a:bodyPr/>
          <a:lstStyle/>
          <a:p>
            <a:r>
              <a:rPr lang="es-MX" dirty="0">
                <a:solidFill>
                  <a:srgbClr val="009999"/>
                </a:solidFill>
                <a:latin typeface="Arial Black" panose="020B0A04020102020204" pitchFamily="34" charset="0"/>
              </a:rPr>
              <a:t>Desarrollo del proyecto</a:t>
            </a:r>
          </a:p>
        </p:txBody>
      </p:sp>
      <p:pic>
        <p:nvPicPr>
          <p:cNvPr id="8" name="Picture 4" descr="Disfrute de ventajas exclusivas en Autodesk Civil 3D 2025 | Cadac Group">
            <a:extLst>
              <a:ext uri="{FF2B5EF4-FFF2-40B4-BE49-F238E27FC236}">
                <a16:creationId xmlns:a16="http://schemas.microsoft.com/office/drawing/2014/main" id="{B636B251-A2EC-49E1-BC29-0A3740D3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23" y="1052426"/>
            <a:ext cx="1436914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utodesk Revit: visualiza proyectos BIM | NTI">
            <a:extLst>
              <a:ext uri="{FF2B5EF4-FFF2-40B4-BE49-F238E27FC236}">
                <a16:creationId xmlns:a16="http://schemas.microsoft.com/office/drawing/2014/main" id="{4567D914-C4EA-4D77-8671-61BB220A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26" y="1047331"/>
            <a:ext cx="1436914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sfrute de ventajas exclusivas en Autodesk Navisworks Manage 2025 | Cadac  Group">
            <a:extLst>
              <a:ext uri="{FF2B5EF4-FFF2-40B4-BE49-F238E27FC236}">
                <a16:creationId xmlns:a16="http://schemas.microsoft.com/office/drawing/2014/main" id="{92302FE7-EC04-478F-BCAA-E2AACAD4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46" y="1071966"/>
            <a:ext cx="1378720" cy="13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njoy exclusive benefits at Autodesk InfraWorks 2025 | Cadac Group">
            <a:extLst>
              <a:ext uri="{FF2B5EF4-FFF2-40B4-BE49-F238E27FC236}">
                <a16:creationId xmlns:a16="http://schemas.microsoft.com/office/drawing/2014/main" id="{1E382E4E-2437-436C-BFF2-76C0BAEC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331"/>
            <a:ext cx="1436914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75501" y="5738070"/>
            <a:ext cx="2877424" cy="1119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9999"/>
                </a:solidFill>
                <a:latin typeface="Arial Black" panose="020B0A04020102020204" pitchFamily="34" charset="0"/>
              </a:rPr>
              <a:t>Diseño conceptual y análisis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084423" y="5738070"/>
            <a:ext cx="2950199" cy="1119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9999"/>
                </a:solidFill>
                <a:latin typeface="Arial Black" panose="020B0A04020102020204" pitchFamily="34" charset="0"/>
              </a:rPr>
              <a:t>Diseño detallado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166119" y="5757610"/>
            <a:ext cx="2942163" cy="1119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9999"/>
                </a:solidFill>
                <a:latin typeface="Arial Black" panose="020B0A04020102020204" pitchFamily="34" charset="0"/>
              </a:rPr>
              <a:t>Modelado geométrico/ integración de datos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9211113" y="5738070"/>
            <a:ext cx="2978866" cy="1119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9999"/>
                </a:solidFill>
                <a:latin typeface="Arial Black" panose="020B0A04020102020204" pitchFamily="34" charset="0"/>
              </a:rPr>
              <a:t>Entregables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2545581" y="3456264"/>
            <a:ext cx="977795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derecha 14"/>
          <p:cNvSpPr/>
          <p:nvPr/>
        </p:nvSpPr>
        <p:spPr>
          <a:xfrm>
            <a:off x="5607102" y="3456264"/>
            <a:ext cx="977795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derecha 15"/>
          <p:cNvSpPr/>
          <p:nvPr/>
        </p:nvSpPr>
        <p:spPr>
          <a:xfrm>
            <a:off x="8619384" y="3413991"/>
            <a:ext cx="977795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68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30C045-048F-503C-37EE-49FBBC74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ACDBB2-DBC6-35CA-0B47-1AE8E826F906}"/>
              </a:ext>
            </a:extLst>
          </p:cNvPr>
          <p:cNvSpPr txBox="1">
            <a:spLocks/>
          </p:cNvSpPr>
          <p:nvPr/>
        </p:nvSpPr>
        <p:spPr>
          <a:xfrm>
            <a:off x="1521350" y="1970087"/>
            <a:ext cx="7087907" cy="167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/>
            <a:r>
              <a:rPr lang="es-ES" sz="3600" b="1" noProof="1"/>
              <a:t>- Formulación de Proyectos de Inversión</a:t>
            </a:r>
            <a:br>
              <a:rPr lang="es-ES" sz="3600" b="1" noProof="1"/>
            </a:br>
            <a:r>
              <a:rPr lang="es-ES" sz="3600" b="1" noProof="1"/>
              <a:t>- </a:t>
            </a:r>
            <a:r>
              <a:rPr lang="es-ES" sz="3600" b="1" noProof="1">
                <a:solidFill>
                  <a:schemeClr val="accent6">
                    <a:lumMod val="75000"/>
                  </a:schemeClr>
                </a:solidFill>
              </a:rPr>
              <a:t>Administración de Obras</a:t>
            </a:r>
            <a:r>
              <a:rPr lang="es-ES" sz="3600" b="1" noProof="1"/>
              <a:t/>
            </a:r>
            <a:br>
              <a:rPr lang="es-ES" sz="3600" b="1" noProof="1"/>
            </a:br>
            <a:r>
              <a:rPr lang="es-ES" sz="3600" b="1" noProof="1"/>
              <a:t>- Evaluación de Proyectos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10FEF0-F8C3-1BCE-5675-C288C00CF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51" y="2982683"/>
            <a:ext cx="3506125" cy="20362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442C0C-DF24-27AA-AFED-15A3533A146A}"/>
              </a:ext>
            </a:extLst>
          </p:cNvPr>
          <p:cNvSpPr txBox="1"/>
          <p:nvPr/>
        </p:nvSpPr>
        <p:spPr>
          <a:xfrm rot="16200000">
            <a:off x="-1436648" y="3646843"/>
            <a:ext cx="41187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Línea curricular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27C58-0244-51C0-CE38-D0F6CEEA6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3CC047-8422-8379-FEEB-BF7CC58EB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5BA81AC-C3CF-73EA-07AA-753B5F282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675313"/>
            <a:ext cx="9652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8C3668E-3142-D7C5-9748-DF3D0444F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399050"/>
            <a:ext cx="43926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56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SzPct val="95000"/>
            </a:pPr>
            <a:r>
              <a:rPr lang="es-MX" sz="2200" dirty="0">
                <a:solidFill>
                  <a:srgbClr val="000066"/>
                </a:solidFill>
              </a:rPr>
              <a:t>Habilidades como:</a:t>
            </a:r>
          </a:p>
          <a:p>
            <a:pPr lvl="1" eaLnBrk="1" hangingPunct="1">
              <a:buSzPct val="80000"/>
              <a:buFontTx/>
              <a:buChar char="•"/>
            </a:pPr>
            <a:r>
              <a:rPr lang="es-MX" sz="2200" dirty="0">
                <a:solidFill>
                  <a:srgbClr val="000066"/>
                </a:solidFill>
              </a:rPr>
              <a:t>Liderazgo</a:t>
            </a:r>
          </a:p>
          <a:p>
            <a:pPr lvl="1" eaLnBrk="1" hangingPunct="1">
              <a:buSzPct val="80000"/>
              <a:buFontTx/>
              <a:buChar char="•"/>
            </a:pPr>
            <a:r>
              <a:rPr lang="es-MX" sz="2200" dirty="0">
                <a:solidFill>
                  <a:srgbClr val="000066"/>
                </a:solidFill>
              </a:rPr>
              <a:t>Comunicación</a:t>
            </a:r>
          </a:p>
          <a:p>
            <a:pPr lvl="1" eaLnBrk="1" hangingPunct="1">
              <a:buSzPct val="80000"/>
              <a:buFontTx/>
              <a:buChar char="•"/>
            </a:pPr>
            <a:r>
              <a:rPr lang="es-MX" sz="2200" dirty="0">
                <a:solidFill>
                  <a:srgbClr val="000066"/>
                </a:solidFill>
              </a:rPr>
              <a:t>Negociación</a:t>
            </a:r>
          </a:p>
          <a:p>
            <a:pPr lvl="1" eaLnBrk="1" hangingPunct="1">
              <a:buSzPct val="80000"/>
              <a:buFontTx/>
              <a:buChar char="•"/>
            </a:pPr>
            <a:r>
              <a:rPr lang="es-MX" sz="2200" dirty="0">
                <a:solidFill>
                  <a:srgbClr val="000066"/>
                </a:solidFill>
              </a:rPr>
              <a:t>Solución de problemas</a:t>
            </a:r>
          </a:p>
          <a:p>
            <a:pPr lvl="1" eaLnBrk="1" hangingPunct="1">
              <a:buSzPct val="80000"/>
              <a:buFontTx/>
              <a:buChar char="•"/>
            </a:pPr>
            <a:r>
              <a:rPr lang="es-MX" sz="2200" dirty="0">
                <a:solidFill>
                  <a:srgbClr val="000066"/>
                </a:solidFill>
              </a:rPr>
              <a:t>Logro de objetivos</a:t>
            </a:r>
          </a:p>
          <a:p>
            <a:pPr lvl="1" eaLnBrk="1" hangingPunct="1">
              <a:buSzPct val="80000"/>
              <a:buFontTx/>
              <a:buChar char="•"/>
            </a:pPr>
            <a:endParaRPr lang="es-MX" sz="2200" dirty="0">
              <a:solidFill>
                <a:srgbClr val="000066"/>
              </a:solidFill>
            </a:endParaRPr>
          </a:p>
          <a:p>
            <a:pPr marL="0" indent="0" eaLnBrk="1" hangingPunct="1">
              <a:buSzPct val="95000"/>
            </a:pPr>
            <a:r>
              <a:rPr lang="es-MX" sz="2200" dirty="0">
                <a:solidFill>
                  <a:srgbClr val="000066"/>
                </a:solidFill>
              </a:rPr>
              <a:t>Conocimientos</a:t>
            </a:r>
          </a:p>
          <a:p>
            <a:pPr lvl="1" eaLnBrk="1" hangingPunct="1">
              <a:buSzPct val="80000"/>
              <a:buFontTx/>
              <a:buChar char="•"/>
            </a:pPr>
            <a:r>
              <a:rPr lang="es-MX" sz="2200" dirty="0">
                <a:solidFill>
                  <a:srgbClr val="000066"/>
                </a:solidFill>
              </a:rPr>
              <a:t>Técnicos</a:t>
            </a:r>
          </a:p>
          <a:p>
            <a:pPr lvl="1" eaLnBrk="1" hangingPunct="1">
              <a:buSzPct val="80000"/>
              <a:buFontTx/>
              <a:buChar char="•"/>
            </a:pPr>
            <a:r>
              <a:rPr lang="es-MX" sz="2200" dirty="0">
                <a:solidFill>
                  <a:srgbClr val="000066"/>
                </a:solidFill>
              </a:rPr>
              <a:t>Administrativos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61FDB-E4F1-2CE6-1A78-109696FA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1" y="1528632"/>
            <a:ext cx="5518629" cy="8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</a:pPr>
            <a:r>
              <a:rPr lang="es-MX" sz="2400" b="1" dirty="0">
                <a:solidFill>
                  <a:srgbClr val="000066"/>
                </a:solidFill>
                <a:cs typeface="Arial" charset="0"/>
              </a:rPr>
              <a:t>Dentro de la Administración de </a:t>
            </a:r>
            <a:r>
              <a:rPr lang="es-MX" sz="2400" b="1" dirty="0" smtClean="0">
                <a:solidFill>
                  <a:srgbClr val="000066"/>
                </a:solidFill>
                <a:cs typeface="Arial" charset="0"/>
              </a:rPr>
              <a:t>Obras </a:t>
            </a:r>
            <a:endParaRPr lang="es-MX" sz="2400" b="1" dirty="0">
              <a:solidFill>
                <a:srgbClr val="000066"/>
              </a:solidFill>
              <a:cs typeface="Arial" charset="0"/>
            </a:endParaRPr>
          </a:p>
          <a:p>
            <a:pPr defTabSz="762000" eaLnBrk="0" hangingPunct="0">
              <a:lnSpc>
                <a:spcPct val="85000"/>
              </a:lnSpc>
              <a:spcBef>
                <a:spcPct val="30000"/>
              </a:spcBef>
            </a:pPr>
            <a:r>
              <a:rPr lang="es-MX" sz="2400" b="1" dirty="0">
                <a:solidFill>
                  <a:srgbClr val="000066"/>
                </a:solidFill>
                <a:cs typeface="Arial" charset="0"/>
              </a:rPr>
              <a:t>se fortalecen o desarrollan:</a:t>
            </a:r>
            <a:endParaRPr lang="es-ES" sz="2400" b="1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B59015-B719-AAF7-A3E9-1D42EB9B0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997" y="1931521"/>
            <a:ext cx="4626159" cy="28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21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F3B3-0D43-EEE0-8529-AD33CB45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0FC8D9-F1CD-6544-597A-12F32FF7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6B9ACBA-0730-AE1D-2007-58E69996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675313"/>
            <a:ext cx="9652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6CDB882-5A33-91A7-8D78-16BB924BD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120901"/>
            <a:ext cx="285797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56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95000"/>
              <a:buFontTx/>
              <a:buAutoNum type="arabicPeriod"/>
            </a:pPr>
            <a:r>
              <a:rPr lang="es-MX" sz="2200" dirty="0">
                <a:solidFill>
                  <a:srgbClr val="000066"/>
                </a:solidFill>
              </a:rPr>
              <a:t>Excel Avanzado</a:t>
            </a:r>
          </a:p>
          <a:p>
            <a:pPr eaLnBrk="1" hangingPunct="1">
              <a:buSzPct val="95000"/>
              <a:buFontTx/>
              <a:buAutoNum type="arabicPeriod"/>
            </a:pPr>
            <a:endParaRPr lang="es-MX" sz="2200" dirty="0">
              <a:solidFill>
                <a:srgbClr val="000066"/>
              </a:solidFill>
            </a:endParaRPr>
          </a:p>
          <a:p>
            <a:pPr eaLnBrk="1" hangingPunct="1">
              <a:buSzPct val="95000"/>
              <a:buFontTx/>
              <a:buAutoNum type="arabicPeriod"/>
            </a:pPr>
            <a:r>
              <a:rPr lang="es-MX" sz="2200" dirty="0">
                <a:solidFill>
                  <a:srgbClr val="000066"/>
                </a:solidFill>
              </a:rPr>
              <a:t>Project</a:t>
            </a:r>
          </a:p>
          <a:p>
            <a:pPr eaLnBrk="1" hangingPunct="1">
              <a:buSzPct val="95000"/>
              <a:buFontTx/>
              <a:buAutoNum type="arabicPeriod"/>
            </a:pPr>
            <a:endParaRPr lang="es-MX" sz="2200" dirty="0">
              <a:solidFill>
                <a:srgbClr val="000066"/>
              </a:solidFill>
            </a:endParaRPr>
          </a:p>
          <a:p>
            <a:pPr eaLnBrk="1" hangingPunct="1">
              <a:buSzPct val="95000"/>
              <a:buFontTx/>
              <a:buAutoNum type="arabicPeriod"/>
            </a:pPr>
            <a:r>
              <a:rPr lang="es-MX" sz="2200" dirty="0">
                <a:solidFill>
                  <a:srgbClr val="000066"/>
                </a:solidFill>
              </a:rPr>
              <a:t>Neodata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53F03-3586-3E73-2936-BF6E4B346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86" y="1562079"/>
            <a:ext cx="9204581" cy="40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</a:pPr>
            <a:r>
              <a:rPr lang="es-MX" sz="2400" b="1" dirty="0">
                <a:solidFill>
                  <a:srgbClr val="000066"/>
                </a:solidFill>
                <a:cs typeface="Arial" charset="0"/>
              </a:rPr>
              <a:t>Software a utilizar:</a:t>
            </a:r>
            <a:endParaRPr lang="es-ES" sz="2400" b="1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5FB5A6-1B64-7D1D-86FB-8F377C859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42" y="1829920"/>
            <a:ext cx="3285996" cy="20240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FE359F-EDCA-C280-BA7F-DB5BF81C5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890" y="4016059"/>
            <a:ext cx="4315427" cy="24196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365C21-320A-34EF-E8D9-06D564B7C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977" y="4016059"/>
            <a:ext cx="3477110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803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30C045-048F-503C-37EE-49FBBC74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91" y="326062"/>
            <a:ext cx="2039585" cy="61916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8DEF94-56EA-1C33-F439-B8233FEE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397544"/>
            <a:ext cx="23193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</a:pPr>
            <a:r>
              <a:rPr lang="es-MX" sz="2800" b="1" dirty="0">
                <a:solidFill>
                  <a:srgbClr val="000066"/>
                </a:solidFill>
              </a:rPr>
              <a:t>Objetivo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698353-6E29-7767-F463-3F239C46C403}"/>
              </a:ext>
            </a:extLst>
          </p:cNvPr>
          <p:cNvSpPr txBox="1"/>
          <p:nvPr/>
        </p:nvSpPr>
        <p:spPr>
          <a:xfrm>
            <a:off x="2014537" y="1849984"/>
            <a:ext cx="8041903" cy="4324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200" dirty="0">
                <a:solidFill>
                  <a:srgbClr val="0000CC"/>
                </a:solidFill>
              </a:rPr>
              <a:t>Distinguir los principales conceptos, técnicas y principios empleados en la Administración de Proyectos aplicables en la industria de la construcción, donde se destacan:</a:t>
            </a:r>
          </a:p>
          <a:p>
            <a:pPr marL="536575" indent="-273050" defTabSz="446088" fontAlgn="base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CC"/>
                </a:solidFill>
              </a:rPr>
              <a:t>Creación de una empresa constructora </a:t>
            </a:r>
          </a:p>
          <a:p>
            <a:pPr marL="536575" indent="-273050" defTabSz="446088" fontAlgn="base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CC"/>
                </a:solidFill>
              </a:rPr>
              <a:t>Control de riesgos</a:t>
            </a:r>
          </a:p>
          <a:p>
            <a:pPr marL="536575" indent="-273050" defTabSz="446088" fontAlgn="base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CC"/>
                </a:solidFill>
              </a:rPr>
              <a:t>Gestión de costos y plazos</a:t>
            </a:r>
          </a:p>
          <a:p>
            <a:pPr marL="536575" indent="-273050" defTabSz="446088" fontAlgn="base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CC"/>
                </a:solidFill>
              </a:rPr>
              <a:t>Eficacia de resultados que apunten a la satisfacción del cliente</a:t>
            </a:r>
          </a:p>
          <a:p>
            <a:pPr marL="536575" indent="-273050" defTabSz="446088" fontAlgn="base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CC"/>
                </a:solidFill>
              </a:rPr>
              <a:t>Aumento de la productividad</a:t>
            </a:r>
          </a:p>
          <a:p>
            <a:pPr fontAlgn="base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3C0EE6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467</Words>
  <Application>Microsoft Office PowerPoint</Application>
  <PresentationFormat>Panorámica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MadrePatria</vt:lpstr>
      <vt:lpstr>Papyrus</vt:lpstr>
      <vt:lpstr>Patria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Desarrollo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aplicaciones informáticas</dc:title>
  <dc:creator>eduardo martinez</dc:creator>
  <cp:lastModifiedBy>UDIZacatenco</cp:lastModifiedBy>
  <cp:revision>82</cp:revision>
  <dcterms:created xsi:type="dcterms:W3CDTF">2024-10-02T22:39:43Z</dcterms:created>
  <dcterms:modified xsi:type="dcterms:W3CDTF">2026-04-17T19:54:24Z</dcterms:modified>
</cp:coreProperties>
</file>